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65" r:id="rId6"/>
    <p:sldId id="266" r:id="rId7"/>
    <p:sldId id="264" r:id="rId8"/>
    <p:sldId id="267" r:id="rId9"/>
    <p:sldId id="268" r:id="rId10"/>
    <p:sldId id="269" r:id="rId11"/>
    <p:sldId id="270" r:id="rId12"/>
    <p:sldId id="273" r:id="rId13"/>
    <p:sldId id="275" r:id="rId14"/>
    <p:sldId id="277" r:id="rId15"/>
    <p:sldId id="274" r:id="rId16"/>
    <p:sldId id="276" r:id="rId17"/>
    <p:sldId id="278" r:id="rId18"/>
    <p:sldId id="279" r:id="rId19"/>
    <p:sldId id="281" r:id="rId20"/>
    <p:sldId id="280" r:id="rId21"/>
    <p:sldId id="271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AEAEA"/>
    <a:srgbClr val="FF9900"/>
    <a:srgbClr val="FF5050"/>
    <a:srgbClr val="FF3300"/>
    <a:srgbClr val="E6E6E6"/>
    <a:srgbClr val="F7F6ED"/>
    <a:srgbClr val="E5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4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F6FB7-3A6E-4587-984F-DE3E3B43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6B044F-758E-419B-A150-5724E578B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A7C54-E50D-4E40-9867-6E410083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1E538-5B13-4A65-95B2-45F2B3C1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1567D-D267-401B-8B7B-AAA746D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9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92E12-E9CB-47C4-BCA4-95B22E9C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70D26A-1F28-44D5-BB5F-6470464BD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4541C-3EC4-40FE-9F9D-E293635B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B3314-D521-43B1-8248-2C301A18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EE1CC-2652-44DC-A1E7-75ECF08B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C341D7-08CF-41EA-AB87-362E5D2C7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D23AE-003A-4763-860C-62612A7E9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D7181-6D02-4DAF-94C5-25E5137F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CB5F4-1746-4BB4-898C-F73EA3B36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FD8F2-6B24-4AE1-AFBB-607E0D45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1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74BE-96C7-4662-9703-E2A9CB12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53F8B-EC52-4EAB-98D8-385E0F0D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6372E-D79E-436F-ABDD-5188FC22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7CE31-2681-49D9-9F22-2E980A1B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81619-CAC8-4615-80B5-AA1977E8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6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2CBEF-A05A-4713-8CDA-ECB30E89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FA20B-6E38-4EE2-A6D6-21CDC880A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2C580-2544-4361-8ACF-AD628E6A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D49B0-9118-46E9-ADF7-5986BFE8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28A73-FFA4-4E19-B459-26E1A539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39480-02F7-4B29-B05E-6786A8A2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FA6F1-3649-477F-9059-CBE2F4FDF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0DCD11-ACB1-4FEB-A9C4-2EF2AE28F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6B7CB-9B98-4964-8CE4-0FAEA8EB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8B4A6-DBD5-441D-A49D-E31B8B51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41594-166D-47AA-A1A5-9AC7373F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8EEFA-B046-416C-8FE2-BD69005E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673CA5-A799-4EF4-8B9C-31E13EAB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47020-99CC-48D7-8890-596B0635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888E1B-8D54-42CC-9E29-8CAE9C98A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AEC000-E901-4966-B4A1-5DC80C38A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1A4EF-2DF9-4258-B084-5F9479DD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217271-58C0-4D21-9F2C-D9EAFD0C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4D873F-47DD-4DAD-ADDD-4A6A8335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E68BE-97C8-42EB-BA3E-C8981684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4FB2D-0CDD-4B54-A497-53ADE280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DE46B-5B5C-4A1A-BAC9-2FE23C19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364B8C-2C8D-4D31-A02B-B7A578E9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07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0EDF1-12EC-4DA0-935F-1CB91B7A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443634-8BB2-473D-B499-A4098F4D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5DFD1-6071-48CA-9599-B0EE9606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1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3F4A-CC6B-4C29-A99A-CD18B780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84096-E4EF-47E2-A629-35CF3A23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42C4C-9610-4A24-BAF0-04BDEDBF9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8355B3-80DD-4738-A43E-A3D1444F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5441A6-DB97-4448-88CA-1D765F96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2016C9-6405-44CC-A896-41E307F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9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D642E-9C46-4930-B20E-0E2BE843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C7F958-0A84-4F77-B129-ED0B276B8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10E9E5-2392-4D1F-A213-5DBA956BD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EAF2D-6B6D-48DA-97BA-4B001DB6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4CFB-2BB0-4F6C-985A-96032DCB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67A93-CF21-4FCC-B02B-0EAF4F46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0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BEF872-3FFC-49A7-BF67-3FB0CDB5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2DD60-7E88-4D35-BE7B-BAADFACEE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47854-A538-420E-B627-594DCE2EA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98361-069E-4632-B3F1-97A429D4C304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4422A-128D-49D6-AD79-623AB89AE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5DA10-D75E-4C2B-884D-28C2B54C9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EB964-AF35-40C7-BFF0-B20EA2DA5E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6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4C532A-D94C-46A5-ACF4-75DAAD92E0EA}"/>
              </a:ext>
            </a:extLst>
          </p:cNvPr>
          <p:cNvSpPr/>
          <p:nvPr/>
        </p:nvSpPr>
        <p:spPr>
          <a:xfrm>
            <a:off x="0" y="0"/>
            <a:ext cx="8809626" cy="48079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91D146-B25A-43ED-921C-9C8BC6503A67}"/>
              </a:ext>
            </a:extLst>
          </p:cNvPr>
          <p:cNvCxnSpPr/>
          <p:nvPr/>
        </p:nvCxnSpPr>
        <p:spPr>
          <a:xfrm>
            <a:off x="8898904" y="0"/>
            <a:ext cx="0" cy="68580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35C52A-8412-4ED2-BBFA-83911C7162AA}"/>
              </a:ext>
            </a:extLst>
          </p:cNvPr>
          <p:cNvCxnSpPr/>
          <p:nvPr/>
        </p:nvCxnSpPr>
        <p:spPr>
          <a:xfrm>
            <a:off x="9144001" y="0"/>
            <a:ext cx="0" cy="685800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DD14D9-7B1C-4EBE-9840-09B96A4F5AF4}"/>
              </a:ext>
            </a:extLst>
          </p:cNvPr>
          <p:cNvCxnSpPr/>
          <p:nvPr/>
        </p:nvCxnSpPr>
        <p:spPr>
          <a:xfrm>
            <a:off x="9407952" y="0"/>
            <a:ext cx="0" cy="685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089AAB-49E9-4D82-A36B-1FD56174663D}"/>
              </a:ext>
            </a:extLst>
          </p:cNvPr>
          <p:cNvCxnSpPr>
            <a:cxnSpLocks/>
          </p:cNvCxnSpPr>
          <p:nvPr/>
        </p:nvCxnSpPr>
        <p:spPr>
          <a:xfrm>
            <a:off x="0" y="54320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A43FF6-188E-4E37-94C3-E4F4009B14CB}"/>
              </a:ext>
            </a:extLst>
          </p:cNvPr>
          <p:cNvCxnSpPr>
            <a:cxnSpLocks/>
          </p:cNvCxnSpPr>
          <p:nvPr/>
        </p:nvCxnSpPr>
        <p:spPr>
          <a:xfrm>
            <a:off x="0" y="5158642"/>
            <a:ext cx="12192000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49269A-F1F3-472C-99DE-ECD0229E1B41}"/>
              </a:ext>
            </a:extLst>
          </p:cNvPr>
          <p:cNvCxnSpPr>
            <a:cxnSpLocks/>
          </p:cNvCxnSpPr>
          <p:nvPr/>
        </p:nvCxnSpPr>
        <p:spPr>
          <a:xfrm>
            <a:off x="0" y="4894691"/>
            <a:ext cx="12192000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667D7E-1197-4BB8-9752-58AB17EF4852}"/>
              </a:ext>
            </a:extLst>
          </p:cNvPr>
          <p:cNvSpPr txBox="1"/>
          <p:nvPr/>
        </p:nvSpPr>
        <p:spPr>
          <a:xfrm>
            <a:off x="915405" y="1112812"/>
            <a:ext cx="7719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</a:rPr>
              <a:t>Android </a:t>
            </a:r>
            <a:r>
              <a:rPr lang="ko-KR" altLang="en-US" sz="4000" dirty="0" err="1">
                <a:solidFill>
                  <a:schemeClr val="bg1"/>
                </a:solidFill>
              </a:rPr>
              <a:t>잠금화면</a:t>
            </a:r>
            <a:r>
              <a:rPr lang="ko-KR" altLang="en-US" sz="4000" dirty="0">
                <a:solidFill>
                  <a:schemeClr val="bg1"/>
                </a:solidFill>
              </a:rPr>
              <a:t> 기능을 이용한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퀴즈 리워드 앱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E444E-249D-44AF-81B5-25820E8870F4}"/>
              </a:ext>
            </a:extLst>
          </p:cNvPr>
          <p:cNvSpPr txBox="1"/>
          <p:nvPr/>
        </p:nvSpPr>
        <p:spPr>
          <a:xfrm>
            <a:off x="5889095" y="2905780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err="1">
                <a:solidFill>
                  <a:srgbClr val="FFC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팀명</a:t>
            </a:r>
            <a:r>
              <a:rPr lang="ko-KR" altLang="en-US" sz="2800" dirty="0">
                <a:solidFill>
                  <a:srgbClr val="FFC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FFC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코딩중독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EAF00-069B-4AE0-88B4-252CF679BE74}"/>
              </a:ext>
            </a:extLst>
          </p:cNvPr>
          <p:cNvSpPr txBox="1"/>
          <p:nvPr/>
        </p:nvSpPr>
        <p:spPr>
          <a:xfrm>
            <a:off x="6490221" y="3581623"/>
            <a:ext cx="2098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201635922 </a:t>
            </a:r>
            <a:r>
              <a:rPr lang="ko-KR" altLang="en-US" dirty="0">
                <a:solidFill>
                  <a:schemeClr val="bg1"/>
                </a:solidFill>
              </a:rPr>
              <a:t>김동주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201636014 </a:t>
            </a:r>
            <a:r>
              <a:rPr lang="ko-KR" altLang="en-US" dirty="0">
                <a:solidFill>
                  <a:schemeClr val="bg1"/>
                </a:solidFill>
              </a:rPr>
              <a:t>윤승현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201636085 </a:t>
            </a:r>
            <a:r>
              <a:rPr lang="ko-KR" altLang="en-US" dirty="0" err="1">
                <a:solidFill>
                  <a:schemeClr val="bg1"/>
                </a:solidFill>
              </a:rPr>
              <a:t>최이현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FDE1E3-27FD-42EF-B3C8-623FC47AE291}"/>
              </a:ext>
            </a:extLst>
          </p:cNvPr>
          <p:cNvSpPr/>
          <p:nvPr/>
        </p:nvSpPr>
        <p:spPr>
          <a:xfrm>
            <a:off x="9478296" y="5506070"/>
            <a:ext cx="2713703" cy="1348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861677" y="607185"/>
            <a:ext cx="2024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>
                <a:solidFill>
                  <a:schemeClr val="accent2"/>
                </a:solidFill>
              </a:rPr>
              <a:t>서비스 흐름도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D9C6-6E31-4270-87FB-CA57A30AE236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서비스 흐름도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어플 내부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59E18-145C-42E0-8EF5-F780AF71E953}"/>
              </a:ext>
            </a:extLst>
          </p:cNvPr>
          <p:cNvSpPr/>
          <p:nvPr/>
        </p:nvSpPr>
        <p:spPr>
          <a:xfrm>
            <a:off x="754066" y="1797063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로그인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0AE2D6-DCA9-4C6D-91ED-C2E19D7B390E}"/>
              </a:ext>
            </a:extLst>
          </p:cNvPr>
          <p:cNvSpPr/>
          <p:nvPr/>
        </p:nvSpPr>
        <p:spPr>
          <a:xfrm>
            <a:off x="3022136" y="1797063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6AA6A5-5DF0-4383-B716-C01F988E07E8}"/>
              </a:ext>
            </a:extLst>
          </p:cNvPr>
          <p:cNvSpPr/>
          <p:nvPr/>
        </p:nvSpPr>
        <p:spPr>
          <a:xfrm>
            <a:off x="5290206" y="1797063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퀴즈 설정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F90DAF-1776-4E0B-A516-B5CCAB08216A}"/>
              </a:ext>
            </a:extLst>
          </p:cNvPr>
          <p:cNvSpPr/>
          <p:nvPr/>
        </p:nvSpPr>
        <p:spPr>
          <a:xfrm>
            <a:off x="5290206" y="2633696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프로필 업로드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8F706C-4C12-4935-972D-EF90287E499E}"/>
              </a:ext>
            </a:extLst>
          </p:cNvPr>
          <p:cNvSpPr/>
          <p:nvPr/>
        </p:nvSpPr>
        <p:spPr>
          <a:xfrm>
            <a:off x="7558276" y="1797063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문제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0809DA-E99D-4444-91A3-195005CB22B0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2472317" y="2061014"/>
            <a:ext cx="549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102320-C217-4A11-914C-41CC1B33BE5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40387" y="2061014"/>
            <a:ext cx="549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0E76EE2-3A09-445B-97A6-DCA2F98ACBEF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740387" y="2061014"/>
            <a:ext cx="549819" cy="83663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D78A91-909A-41BD-87FC-0703018D9A69}"/>
              </a:ext>
            </a:extLst>
          </p:cNvPr>
          <p:cNvSpPr/>
          <p:nvPr/>
        </p:nvSpPr>
        <p:spPr>
          <a:xfrm>
            <a:off x="7629396" y="3599668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8A5B4E-D2C3-47F7-95E6-FDE9B47EADCB}"/>
              </a:ext>
            </a:extLst>
          </p:cNvPr>
          <p:cNvSpPr/>
          <p:nvPr/>
        </p:nvSpPr>
        <p:spPr>
          <a:xfrm>
            <a:off x="7629396" y="4390089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해제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24F5548-BF91-453F-B05B-ED8EBF583F44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7079577" y="3863619"/>
            <a:ext cx="54981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A1B6E15C-0A24-4A57-8F4D-47EDA859DD9E}"/>
              </a:ext>
            </a:extLst>
          </p:cNvPr>
          <p:cNvSpPr/>
          <p:nvPr/>
        </p:nvSpPr>
        <p:spPr>
          <a:xfrm>
            <a:off x="5289526" y="3470329"/>
            <a:ext cx="1790051" cy="78658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잠금화면</a:t>
            </a:r>
            <a:endParaRPr lang="en-US" altLang="ko-KR" sz="1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153054-B123-41E8-B018-C6B68CB52C77}"/>
              </a:ext>
            </a:extLst>
          </p:cNvPr>
          <p:cNvSpPr txBox="1"/>
          <p:nvPr/>
        </p:nvSpPr>
        <p:spPr>
          <a:xfrm>
            <a:off x="6873529" y="3549613"/>
            <a:ext cx="943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Y</a:t>
            </a:r>
            <a:endParaRPr lang="ko-KR" altLang="en-US" sz="18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A192E-FA40-45B2-BBC5-C8409CD0A6F8}"/>
              </a:ext>
            </a:extLst>
          </p:cNvPr>
          <p:cNvSpPr txBox="1"/>
          <p:nvPr/>
        </p:nvSpPr>
        <p:spPr>
          <a:xfrm>
            <a:off x="6685499" y="4386246"/>
            <a:ext cx="943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N</a:t>
            </a:r>
            <a:endParaRPr lang="ko-KR" altLang="en-US" sz="18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2FD94336-092B-4A55-A65D-574281D42DB2}"/>
              </a:ext>
            </a:extLst>
          </p:cNvPr>
          <p:cNvCxnSpPr>
            <a:cxnSpLocks/>
            <a:stCxn id="49" idx="3"/>
            <a:endCxn id="37" idx="1"/>
          </p:cNvCxnSpPr>
          <p:nvPr/>
        </p:nvCxnSpPr>
        <p:spPr>
          <a:xfrm>
            <a:off x="7079577" y="3863620"/>
            <a:ext cx="549819" cy="79042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00B7341D-792D-49EF-908D-E1A4D0A8F337}"/>
              </a:ext>
            </a:extLst>
          </p:cNvPr>
          <p:cNvCxnSpPr>
            <a:cxnSpLocks/>
            <a:stCxn id="17" idx="3"/>
            <a:endCxn id="49" idx="1"/>
          </p:cNvCxnSpPr>
          <p:nvPr/>
        </p:nvCxnSpPr>
        <p:spPr>
          <a:xfrm>
            <a:off x="4740387" y="2061014"/>
            <a:ext cx="549139" cy="18026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139E190-D594-4D79-B1E4-0221620BE8FA}"/>
              </a:ext>
            </a:extLst>
          </p:cNvPr>
          <p:cNvSpPr/>
          <p:nvPr/>
        </p:nvSpPr>
        <p:spPr>
          <a:xfrm>
            <a:off x="3022136" y="5080550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오답노트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CD1C188-8508-4728-AA51-A1CDD62A4E9A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7008457" y="2061014"/>
            <a:ext cx="549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5EDF5804-84F8-43BC-9362-D13DC98CA8A7}"/>
              </a:ext>
            </a:extLst>
          </p:cNvPr>
          <p:cNvCxnSpPr>
            <a:cxnSpLocks/>
            <a:stCxn id="7" idx="3"/>
            <a:endCxn id="115" idx="1"/>
          </p:cNvCxnSpPr>
          <p:nvPr/>
        </p:nvCxnSpPr>
        <p:spPr>
          <a:xfrm>
            <a:off x="2472317" y="2061014"/>
            <a:ext cx="549819" cy="32834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FA11234-CC27-4E52-9DB0-5A557B3EBAB4}"/>
              </a:ext>
            </a:extLst>
          </p:cNvPr>
          <p:cNvSpPr/>
          <p:nvPr/>
        </p:nvSpPr>
        <p:spPr>
          <a:xfrm>
            <a:off x="3022136" y="5986864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포인트 상점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8492F9D-2AF2-4B9E-AD9C-A9EE2448BBFD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>
            <a:off x="2472317" y="2061014"/>
            <a:ext cx="549819" cy="41898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8C9DCD4-02FE-45F2-A380-02E6D6C0EEEA}"/>
              </a:ext>
            </a:extLst>
          </p:cNvPr>
          <p:cNvSpPr/>
          <p:nvPr/>
        </p:nvSpPr>
        <p:spPr>
          <a:xfrm>
            <a:off x="5289526" y="5080550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틀린 문제 </a:t>
            </a:r>
            <a:endParaRPr lang="en-US" altLang="ko-KR" sz="1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자동 저장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E7B78EE-F1F6-4F81-8EC0-E7733BFB863C}"/>
              </a:ext>
            </a:extLst>
          </p:cNvPr>
          <p:cNvCxnSpPr>
            <a:cxnSpLocks/>
            <a:stCxn id="115" idx="3"/>
            <a:endCxn id="131" idx="1"/>
          </p:cNvCxnSpPr>
          <p:nvPr/>
        </p:nvCxnSpPr>
        <p:spPr>
          <a:xfrm>
            <a:off x="4740387" y="5344501"/>
            <a:ext cx="5491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1D1E570-0702-489C-936A-787D34DDE596}"/>
              </a:ext>
            </a:extLst>
          </p:cNvPr>
          <p:cNvSpPr/>
          <p:nvPr/>
        </p:nvSpPr>
        <p:spPr>
          <a:xfrm>
            <a:off x="5289525" y="5986864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정답 선택 시</a:t>
            </a:r>
            <a:endParaRPr lang="en-US" altLang="ko-KR" sz="1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자동 적립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FB16EFA-E769-4531-9666-EE2E84672742}"/>
              </a:ext>
            </a:extLst>
          </p:cNvPr>
          <p:cNvCxnSpPr>
            <a:cxnSpLocks/>
            <a:stCxn id="125" idx="3"/>
            <a:endCxn id="137" idx="1"/>
          </p:cNvCxnSpPr>
          <p:nvPr/>
        </p:nvCxnSpPr>
        <p:spPr>
          <a:xfrm>
            <a:off x="4740387" y="6250815"/>
            <a:ext cx="5491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5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861677" y="607185"/>
            <a:ext cx="2024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서비스 흐름도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D9C6-6E31-4270-87FB-CA57A30AE236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서비스 흐름도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퀴즈 잠금 화면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59E18-145C-42E0-8EF5-F780AF71E953}"/>
              </a:ext>
            </a:extLst>
          </p:cNvPr>
          <p:cNvSpPr/>
          <p:nvPr/>
        </p:nvSpPr>
        <p:spPr>
          <a:xfrm>
            <a:off x="486244" y="2426327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화면 </a:t>
            </a:r>
            <a:r>
              <a:rPr lang="ko-KR" altLang="en-US" sz="1400" dirty="0" err="1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켜짐</a:t>
            </a:r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감지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0AE2D6-DCA9-4C6D-91ED-C2E19D7B390E}"/>
              </a:ext>
            </a:extLst>
          </p:cNvPr>
          <p:cNvSpPr/>
          <p:nvPr/>
        </p:nvSpPr>
        <p:spPr>
          <a:xfrm>
            <a:off x="2754314" y="2426327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문제 출력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0809DA-E99D-4444-91A3-195005CB22B0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2204495" y="2690278"/>
            <a:ext cx="549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D78A91-909A-41BD-87FC-0703018D9A69}"/>
              </a:ext>
            </a:extLst>
          </p:cNvPr>
          <p:cNvSpPr/>
          <p:nvPr/>
        </p:nvSpPr>
        <p:spPr>
          <a:xfrm>
            <a:off x="7958429" y="2426801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화면 잠금 해제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8A5B4E-D2C3-47F7-95E6-FDE9B47EADCB}"/>
              </a:ext>
            </a:extLst>
          </p:cNvPr>
          <p:cNvSpPr/>
          <p:nvPr/>
        </p:nvSpPr>
        <p:spPr>
          <a:xfrm>
            <a:off x="10134986" y="3244019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포인트 적립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A1B6E15C-0A24-4A57-8F4D-47EDA859DD9E}"/>
              </a:ext>
            </a:extLst>
          </p:cNvPr>
          <p:cNvSpPr/>
          <p:nvPr/>
        </p:nvSpPr>
        <p:spPr>
          <a:xfrm>
            <a:off x="5248380" y="2299791"/>
            <a:ext cx="1934234" cy="78658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정답 선택</a:t>
            </a:r>
            <a:endParaRPr lang="ko-KR" altLang="en-US" sz="1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153054-B123-41E8-B018-C6B68CB52C77}"/>
              </a:ext>
            </a:extLst>
          </p:cNvPr>
          <p:cNvSpPr txBox="1"/>
          <p:nvPr/>
        </p:nvSpPr>
        <p:spPr>
          <a:xfrm>
            <a:off x="7044501" y="2319499"/>
            <a:ext cx="943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Y</a:t>
            </a:r>
            <a:endParaRPr lang="ko-KR" altLang="en-US" sz="18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A192E-FA40-45B2-BBC5-C8409CD0A6F8}"/>
              </a:ext>
            </a:extLst>
          </p:cNvPr>
          <p:cNvSpPr txBox="1"/>
          <p:nvPr/>
        </p:nvSpPr>
        <p:spPr>
          <a:xfrm>
            <a:off x="5906111" y="3586963"/>
            <a:ext cx="943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N</a:t>
            </a:r>
            <a:endParaRPr lang="ko-KR" altLang="en-US" sz="18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139E190-D594-4D79-B1E4-0221620BE8FA}"/>
              </a:ext>
            </a:extLst>
          </p:cNvPr>
          <p:cNvSpPr/>
          <p:nvPr/>
        </p:nvSpPr>
        <p:spPr>
          <a:xfrm>
            <a:off x="7958427" y="4253572"/>
            <a:ext cx="1718251" cy="52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오답노트 저장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5EDF5804-84F8-43BC-9362-D13DC98CA8A7}"/>
              </a:ext>
            </a:extLst>
          </p:cNvPr>
          <p:cNvCxnSpPr>
            <a:cxnSpLocks/>
            <a:stCxn id="49" idx="2"/>
            <a:endCxn id="115" idx="1"/>
          </p:cNvCxnSpPr>
          <p:nvPr/>
        </p:nvCxnSpPr>
        <p:spPr>
          <a:xfrm rot="16200000" flipH="1">
            <a:off x="6371387" y="2930482"/>
            <a:ext cx="1431151" cy="174293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67B047-A0D9-41AC-BC14-BCE641A6F426}"/>
              </a:ext>
            </a:extLst>
          </p:cNvPr>
          <p:cNvSpPr txBox="1"/>
          <p:nvPr/>
        </p:nvSpPr>
        <p:spPr>
          <a:xfrm>
            <a:off x="21274" y="2955567"/>
            <a:ext cx="2733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*Broadcast Receiver </a:t>
            </a:r>
            <a:r>
              <a:rPr lang="ko-KR" altLang="en-US" sz="11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6C5B343-6BD8-4EC4-A44E-796AAF5E124C}"/>
              </a:ext>
            </a:extLst>
          </p:cNvPr>
          <p:cNvCxnSpPr>
            <a:cxnSpLocks/>
            <a:stCxn id="17" idx="3"/>
            <a:endCxn id="49" idx="1"/>
          </p:cNvCxnSpPr>
          <p:nvPr/>
        </p:nvCxnSpPr>
        <p:spPr>
          <a:xfrm>
            <a:off x="4472565" y="2690278"/>
            <a:ext cx="775815" cy="2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A71A9FE-203A-4424-B41F-382D7344C554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7182614" y="2690752"/>
            <a:ext cx="775815" cy="23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96FA796-4A67-4E31-A4D5-319D461E0458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9676680" y="2690752"/>
            <a:ext cx="1317432" cy="5532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EDDFFD-8383-445F-BC8B-E61F3AB514A6}"/>
              </a:ext>
            </a:extLst>
          </p:cNvPr>
          <p:cNvCxnSpPr>
            <a:cxnSpLocks/>
            <a:stCxn id="115" idx="0"/>
            <a:endCxn id="36" idx="2"/>
          </p:cNvCxnSpPr>
          <p:nvPr/>
        </p:nvCxnSpPr>
        <p:spPr>
          <a:xfrm flipV="1">
            <a:off x="8817553" y="2954702"/>
            <a:ext cx="2" cy="12988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9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9D19F-F44B-4193-A99D-508574AA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53" y="1583703"/>
            <a:ext cx="2551579" cy="45361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054775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스플래시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화면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56BA57-45EA-4107-821F-05F745AFC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68" y="1583702"/>
            <a:ext cx="2551579" cy="4536141"/>
          </a:xfrm>
          <a:prstGeom prst="rect">
            <a:avLst/>
          </a:prstGeom>
          <a:ln>
            <a:solidFill>
              <a:srgbClr val="EAEAEA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518457" y="6140188"/>
            <a:ext cx="136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메인 화면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</p:spTree>
    <p:extLst>
      <p:ext uri="{BB962C8B-B14F-4D97-AF65-F5344CB8AC3E}">
        <p14:creationId xmlns:p14="http://schemas.microsoft.com/office/powerpoint/2010/main" val="138548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229222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로그인 화면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518457" y="6140188"/>
            <a:ext cx="136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회원 가입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24CE6-577C-446C-A5CF-4D5FEB75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53" y="1583702"/>
            <a:ext cx="2551579" cy="4536141"/>
          </a:xfrm>
          <a:prstGeom prst="rect">
            <a:avLst/>
          </a:prstGeom>
          <a:ln>
            <a:solidFill>
              <a:srgbClr val="EAEAEA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698F60-FD51-4B47-B4BB-3C529D92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4" y="1583702"/>
            <a:ext cx="2563023" cy="4556486"/>
          </a:xfrm>
          <a:prstGeom prst="rect">
            <a:avLst/>
          </a:prstGeom>
          <a:ln>
            <a:solidFill>
              <a:srgbClr val="EAEAEA"/>
            </a:solidFill>
          </a:ln>
        </p:spPr>
      </p:pic>
    </p:spTree>
    <p:extLst>
      <p:ext uri="{BB962C8B-B14F-4D97-AF65-F5344CB8AC3E}">
        <p14:creationId xmlns:p14="http://schemas.microsoft.com/office/powerpoint/2010/main" val="404911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362686" y="6140188"/>
            <a:ext cx="1271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설정 화면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569736" y="6140188"/>
            <a:ext cx="127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잠금 화면 사용 체크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CA8A5FF-B878-41FC-B127-0A6BBBAB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53" y="1583701"/>
            <a:ext cx="2563024" cy="4556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FBD4E-79F1-4952-8084-1E528C5E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45" y="1583700"/>
            <a:ext cx="2563024" cy="45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1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229221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프로필 설정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218100" y="6140188"/>
            <a:ext cx="196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프로필 설정 이후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695D6E-84C4-453A-8C90-8B90FA84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33" y="1583702"/>
            <a:ext cx="2563023" cy="4556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837725-CF33-44BF-8C65-FCB95A867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45" y="1583702"/>
            <a:ext cx="2563023" cy="45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345935" y="6140188"/>
            <a:ext cx="12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문제 선택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218100" y="6140188"/>
            <a:ext cx="196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오답 </a:t>
            </a:r>
            <a:r>
              <a:rPr lang="ko-KR" altLang="en-US"/>
              <a:t>노트 열람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EDCF53-6CF2-40E2-9A70-633A3352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33" y="1583702"/>
            <a:ext cx="2563023" cy="4556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897ADD-E303-450F-9218-854244ABC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46" y="1583702"/>
            <a:ext cx="2563023" cy="45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0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060498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오답 노트 목록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255567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오답 노트 열람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267A4B-4D0C-4CC1-B294-FEAB1860C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53" y="1583702"/>
            <a:ext cx="2563024" cy="455648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9166810-F252-40B5-8B62-DB589BE4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2" y="1583702"/>
            <a:ext cx="2563025" cy="45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EE0EF-044F-483B-981C-4DC357B0F606}"/>
              </a:ext>
            </a:extLst>
          </p:cNvPr>
          <p:cNvSpPr txBox="1"/>
          <p:nvPr/>
        </p:nvSpPr>
        <p:spPr>
          <a:xfrm>
            <a:off x="3282100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HY울릉도M" panose="02030600000101010101" pitchFamily="18" charset="-127"/>
                <a:ea typeface="HY울릉도M" panose="02030600000101010101" pitchFamily="18" charset="-127"/>
              </a:rPr>
              <a:t>포인트 상점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E1B5A-17BD-48B1-AE6F-8C180E113D51}"/>
              </a:ext>
            </a:extLst>
          </p:cNvPr>
          <p:cNvSpPr txBox="1"/>
          <p:nvPr/>
        </p:nvSpPr>
        <p:spPr>
          <a:xfrm>
            <a:off x="7255567" y="6140188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잠금 화면 실행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4410B3-3300-49E9-9F39-B74F38C4F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54" y="1530601"/>
            <a:ext cx="2563025" cy="455648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199B705-2F73-4BA8-918F-2E6A32E42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3" y="1451313"/>
            <a:ext cx="2563025" cy="4556489"/>
          </a:xfrm>
          <a:prstGeom prst="rect">
            <a:avLst/>
          </a:prstGeom>
          <a:ln>
            <a:solidFill>
              <a:srgbClr val="EAEAEA"/>
            </a:solidFill>
          </a:ln>
        </p:spPr>
      </p:pic>
    </p:spTree>
    <p:extLst>
      <p:ext uri="{BB962C8B-B14F-4D97-AF65-F5344CB8AC3E}">
        <p14:creationId xmlns:p14="http://schemas.microsoft.com/office/powerpoint/2010/main" val="37093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기능 구현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65941-2D89-4591-ADDF-F1766FD7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7" y="1937801"/>
            <a:ext cx="4212312" cy="4046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51F8EA-1F8D-47EB-BD64-A05B960C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78" y="1937801"/>
            <a:ext cx="6384675" cy="4046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53AE7C-8875-4726-9C77-4895CB63C396}"/>
              </a:ext>
            </a:extLst>
          </p:cNvPr>
          <p:cNvSpPr txBox="1"/>
          <p:nvPr/>
        </p:nvSpPr>
        <p:spPr>
          <a:xfrm>
            <a:off x="1804527" y="6144402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multi-user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524D1-F1F4-4ABB-8120-F3C35C98033E}"/>
              </a:ext>
            </a:extLst>
          </p:cNvPr>
          <p:cNvSpPr txBox="1"/>
          <p:nvPr/>
        </p:nvSpPr>
        <p:spPr>
          <a:xfrm>
            <a:off x="7427848" y="6144402"/>
            <a:ext cx="187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실시간 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DB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85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12192000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74656" y="607185"/>
            <a:ext cx="121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기획 의도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497342" y="607185"/>
            <a:ext cx="453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선정 배경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9FE5F-C0FC-45A9-A966-6C9D6658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6" y="2111604"/>
            <a:ext cx="4233912" cy="298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2A401-FBBB-48E7-8134-168ECAE44EE4}"/>
              </a:ext>
            </a:extLst>
          </p:cNvPr>
          <p:cNvSpPr txBox="1"/>
          <p:nvPr/>
        </p:nvSpPr>
        <p:spPr>
          <a:xfrm>
            <a:off x="757335" y="5217521"/>
            <a:ext cx="5007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rgbClr val="FF0000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Sm</a:t>
            </a:r>
            <a:r>
              <a:rPr lang="en-US" altLang="ko-KR" sz="2000" dirty="0" err="1">
                <a:latin typeface="HY울릉도B" panose="02030600000101010101" pitchFamily="18" charset="-127"/>
                <a:ea typeface="HY울릉도B" panose="02030600000101010101" pitchFamily="18" charset="-127"/>
              </a:rPr>
              <a:t>artPhone</a:t>
            </a:r>
            <a:r>
              <a:rPr lang="en-US" altLang="ko-KR" sz="20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 + Z</a:t>
            </a:r>
            <a:r>
              <a:rPr lang="en-US" altLang="ko-KR" sz="2000" dirty="0">
                <a:solidFill>
                  <a:srgbClr val="FF0000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ombie</a:t>
            </a:r>
            <a:r>
              <a:rPr lang="en-US" altLang="ko-KR" sz="20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 = </a:t>
            </a:r>
            <a:r>
              <a:rPr lang="en-US" altLang="ko-KR" sz="2000" dirty="0" err="1">
                <a:solidFill>
                  <a:srgbClr val="FF0000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Smombie</a:t>
            </a:r>
            <a:endParaRPr lang="ko-KR" altLang="en-US" sz="2000" dirty="0">
              <a:solidFill>
                <a:srgbClr val="FF0000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pic>
        <p:nvPicPr>
          <p:cNvPr id="2050" name="Picture 2" descr="스마트폰에도 겨울옷 하나 놔드려야겠어요 | 1boon">
            <a:extLst>
              <a:ext uri="{FF2B5EF4-FFF2-40B4-BE49-F238E27FC236}">
                <a16:creationId xmlns:a16="http://schemas.microsoft.com/office/drawing/2014/main" id="{2788AC3D-68C0-41C4-AFC7-1F8DF748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70" y="2225034"/>
            <a:ext cx="5040674" cy="276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52D7D-0099-4144-BC6A-3CE432668868}"/>
              </a:ext>
            </a:extLst>
          </p:cNvPr>
          <p:cNvSpPr txBox="1"/>
          <p:nvPr/>
        </p:nvSpPr>
        <p:spPr>
          <a:xfrm>
            <a:off x="7091550" y="5248299"/>
            <a:ext cx="3010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>
                <a:latin typeface="HY울릉도B" panose="02030600000101010101" pitchFamily="18" charset="-127"/>
                <a:ea typeface="HY울릉도B" panose="02030600000101010101" pitchFamily="18" charset="-127"/>
              </a:rPr>
              <a:t>무의식적인 스마트폰 사용</a:t>
            </a:r>
            <a:endParaRPr lang="ko-KR" altLang="en-US" sz="1800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62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60170" y="607185"/>
            <a:ext cx="12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>
                <a:solidFill>
                  <a:schemeClr val="accent2"/>
                </a:solidFill>
              </a:rPr>
              <a:t>시연 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41C7-66C0-4A48-8CF1-ADCDD2C3CF0F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pic>
        <p:nvPicPr>
          <p:cNvPr id="4" name="녹화_2020_11_02_08_52_22_632">
            <a:hlinkClick r:id="" action="ppaction://media"/>
            <a:extLst>
              <a:ext uri="{FF2B5EF4-FFF2-40B4-BE49-F238E27FC236}">
                <a16:creationId xmlns:a16="http://schemas.microsoft.com/office/drawing/2014/main" id="{55A2909E-FF8C-444E-9F59-968480E1C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5995" y="1319752"/>
            <a:ext cx="2540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135213" y="607185"/>
            <a:ext cx="1578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b="1">
                <a:solidFill>
                  <a:schemeClr val="accent2"/>
                </a:solidFill>
              </a:rPr>
              <a:t>기대효과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D9C6-6E31-4270-87FB-CA57A30AE236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결론 및 기대 효과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B89DDF-1826-486C-B2AB-A9CADB307FBD}"/>
              </a:ext>
            </a:extLst>
          </p:cNvPr>
          <p:cNvSpPr/>
          <p:nvPr/>
        </p:nvSpPr>
        <p:spPr>
          <a:xfrm rot="18900000">
            <a:off x="4831977" y="2136686"/>
            <a:ext cx="1497106" cy="1497106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F0B2FAE-BC91-4842-A952-B108E0A8DDAD}"/>
              </a:ext>
            </a:extLst>
          </p:cNvPr>
          <p:cNvSpPr/>
          <p:nvPr/>
        </p:nvSpPr>
        <p:spPr>
          <a:xfrm rot="18900000">
            <a:off x="6104966" y="3311062"/>
            <a:ext cx="1497106" cy="1497106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63EA4B-114F-4217-B4AF-8C3AB20EDFC7}"/>
              </a:ext>
            </a:extLst>
          </p:cNvPr>
          <p:cNvSpPr/>
          <p:nvPr/>
        </p:nvSpPr>
        <p:spPr>
          <a:xfrm rot="18900000">
            <a:off x="3558988" y="3311062"/>
            <a:ext cx="1497106" cy="1497106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294FB38-FE1C-4578-ACF6-41A7B814E86D}"/>
              </a:ext>
            </a:extLst>
          </p:cNvPr>
          <p:cNvSpPr/>
          <p:nvPr/>
        </p:nvSpPr>
        <p:spPr>
          <a:xfrm rot="18900000">
            <a:off x="4831976" y="4432568"/>
            <a:ext cx="1497106" cy="1497106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BA4CC0-031D-4131-B340-B55C27735020}"/>
              </a:ext>
            </a:extLst>
          </p:cNvPr>
          <p:cNvSpPr txBox="1"/>
          <p:nvPr/>
        </p:nvSpPr>
        <p:spPr>
          <a:xfrm>
            <a:off x="4942027" y="2684937"/>
            <a:ext cx="1289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학습 효과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E6D06B-6EE4-48E0-BFD4-3F5DA6E403BE}"/>
              </a:ext>
            </a:extLst>
          </p:cNvPr>
          <p:cNvSpPr txBox="1"/>
          <p:nvPr/>
        </p:nvSpPr>
        <p:spPr>
          <a:xfrm>
            <a:off x="6433761" y="3841013"/>
            <a:ext cx="1073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효율성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D8D265-AE6C-4A06-80BF-5C4113F92DED}"/>
              </a:ext>
            </a:extLst>
          </p:cNvPr>
          <p:cNvSpPr txBox="1"/>
          <p:nvPr/>
        </p:nvSpPr>
        <p:spPr>
          <a:xfrm>
            <a:off x="3770895" y="3841013"/>
            <a:ext cx="1073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규칙성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87F108-5122-4308-A676-258311EE135E}"/>
              </a:ext>
            </a:extLst>
          </p:cNvPr>
          <p:cNvSpPr/>
          <p:nvPr/>
        </p:nvSpPr>
        <p:spPr>
          <a:xfrm>
            <a:off x="5930721" y="2360672"/>
            <a:ext cx="145610" cy="14561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9EFC47-D096-4705-9B55-653D343ABA81}"/>
              </a:ext>
            </a:extLst>
          </p:cNvPr>
          <p:cNvCxnSpPr>
            <a:stCxn id="13" idx="7"/>
          </p:cNvCxnSpPr>
          <p:nvPr/>
        </p:nvCxnSpPr>
        <p:spPr>
          <a:xfrm flipV="1">
            <a:off x="6055007" y="1963420"/>
            <a:ext cx="414373" cy="418576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6ADA33C-BC97-4A0D-8F07-62F6E64FC680}"/>
              </a:ext>
            </a:extLst>
          </p:cNvPr>
          <p:cNvCxnSpPr>
            <a:cxnSpLocks/>
          </p:cNvCxnSpPr>
          <p:nvPr/>
        </p:nvCxnSpPr>
        <p:spPr>
          <a:xfrm flipV="1">
            <a:off x="6469380" y="1963419"/>
            <a:ext cx="920785" cy="2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19C3B5B-D191-4148-9C17-920714F10DE1}"/>
              </a:ext>
            </a:extLst>
          </p:cNvPr>
          <p:cNvCxnSpPr>
            <a:cxnSpLocks/>
          </p:cNvCxnSpPr>
          <p:nvPr/>
        </p:nvCxnSpPr>
        <p:spPr>
          <a:xfrm flipV="1">
            <a:off x="7357819" y="1793240"/>
            <a:ext cx="0" cy="340361"/>
          </a:xfrm>
          <a:prstGeom prst="line">
            <a:avLst/>
          </a:prstGeom>
          <a:ln w="1905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4692D67-90B7-4D0D-B43A-EB8548A73894}"/>
              </a:ext>
            </a:extLst>
          </p:cNvPr>
          <p:cNvSpPr txBox="1"/>
          <p:nvPr/>
        </p:nvSpPr>
        <p:spPr>
          <a:xfrm>
            <a:off x="7390165" y="1671031"/>
            <a:ext cx="4084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사용자의 핸드폰 사용량에 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비례한 학습 효과 기대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4D92D0F-9505-4123-932E-0080C683B645}"/>
              </a:ext>
            </a:extLst>
          </p:cNvPr>
          <p:cNvSpPr/>
          <p:nvPr/>
        </p:nvSpPr>
        <p:spPr>
          <a:xfrm>
            <a:off x="7607121" y="3977642"/>
            <a:ext cx="145610" cy="14561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BFEA6B2-FF4F-4AD9-998A-4512B6B2F28E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7752731" y="4050447"/>
            <a:ext cx="909380" cy="0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7FB6CB-CA25-4046-A88E-70872A0343F7}"/>
              </a:ext>
            </a:extLst>
          </p:cNvPr>
          <p:cNvCxnSpPr>
            <a:cxnSpLocks/>
          </p:cNvCxnSpPr>
          <p:nvPr/>
        </p:nvCxnSpPr>
        <p:spPr>
          <a:xfrm flipV="1">
            <a:off x="8662111" y="3880266"/>
            <a:ext cx="0" cy="340361"/>
          </a:xfrm>
          <a:prstGeom prst="line">
            <a:avLst/>
          </a:prstGeom>
          <a:ln w="1905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4766BA6-393F-4397-BC36-1FA220A4A156}"/>
              </a:ext>
            </a:extLst>
          </p:cNvPr>
          <p:cNvSpPr txBox="1"/>
          <p:nvPr/>
        </p:nvSpPr>
        <p:spPr>
          <a:xfrm>
            <a:off x="8694457" y="3728987"/>
            <a:ext cx="4084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학습에 소요되는 부담감 완화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학습의 효율성</a:t>
            </a:r>
            <a:r>
              <a:rPr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접근성 증가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1301613-B4FC-4D84-BC4B-ACFE1D27C57B}"/>
              </a:ext>
            </a:extLst>
          </p:cNvPr>
          <p:cNvSpPr/>
          <p:nvPr/>
        </p:nvSpPr>
        <p:spPr>
          <a:xfrm>
            <a:off x="3770895" y="3557919"/>
            <a:ext cx="145610" cy="14561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BCB3D6E-F00A-42BA-BBE4-5458D6188B76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3362796" y="3142324"/>
            <a:ext cx="429423" cy="436919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A2D5297-7E64-4F5C-89E8-C0E10DF7E959}"/>
              </a:ext>
            </a:extLst>
          </p:cNvPr>
          <p:cNvCxnSpPr>
            <a:cxnSpLocks/>
          </p:cNvCxnSpPr>
          <p:nvPr/>
        </p:nvCxnSpPr>
        <p:spPr>
          <a:xfrm flipV="1">
            <a:off x="2478713" y="3136732"/>
            <a:ext cx="920785" cy="2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094349D-596B-40CD-BCCD-7039DB2F80AE}"/>
              </a:ext>
            </a:extLst>
          </p:cNvPr>
          <p:cNvCxnSpPr>
            <a:cxnSpLocks/>
          </p:cNvCxnSpPr>
          <p:nvPr/>
        </p:nvCxnSpPr>
        <p:spPr>
          <a:xfrm flipV="1">
            <a:off x="2458506" y="2955108"/>
            <a:ext cx="0" cy="340361"/>
          </a:xfrm>
          <a:prstGeom prst="line">
            <a:avLst/>
          </a:prstGeom>
          <a:ln w="1905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0B92E7-A450-423D-85A1-CD6F3894061A}"/>
              </a:ext>
            </a:extLst>
          </p:cNvPr>
          <p:cNvSpPr txBox="1"/>
          <p:nvPr/>
        </p:nvSpPr>
        <p:spPr>
          <a:xfrm>
            <a:off x="359603" y="2822601"/>
            <a:ext cx="210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규칙적인 학습 및 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복습 기능 제공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9E4F06F-B56A-4967-8E63-85A1C109D654}"/>
              </a:ext>
            </a:extLst>
          </p:cNvPr>
          <p:cNvSpPr txBox="1"/>
          <p:nvPr/>
        </p:nvSpPr>
        <p:spPr>
          <a:xfrm>
            <a:off x="5080526" y="4981066"/>
            <a:ext cx="988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체계성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A4F69A4F-5CBC-410F-AE20-C55B1CE7065A}"/>
              </a:ext>
            </a:extLst>
          </p:cNvPr>
          <p:cNvSpPr/>
          <p:nvPr/>
        </p:nvSpPr>
        <p:spPr>
          <a:xfrm>
            <a:off x="5069735" y="5506720"/>
            <a:ext cx="145610" cy="14561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E7E216F-A1DD-4DE2-95B5-F9ACECC96F4F}"/>
              </a:ext>
            </a:extLst>
          </p:cNvPr>
          <p:cNvCxnSpPr>
            <a:cxnSpLocks/>
          </p:cNvCxnSpPr>
          <p:nvPr/>
        </p:nvCxnSpPr>
        <p:spPr>
          <a:xfrm flipV="1">
            <a:off x="4661479" y="5646394"/>
            <a:ext cx="414373" cy="418576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20AAF34-6A84-4BE9-8416-9E423EF621D9}"/>
              </a:ext>
            </a:extLst>
          </p:cNvPr>
          <p:cNvCxnSpPr>
            <a:cxnSpLocks/>
          </p:cNvCxnSpPr>
          <p:nvPr/>
        </p:nvCxnSpPr>
        <p:spPr>
          <a:xfrm flipV="1">
            <a:off x="3740694" y="6064968"/>
            <a:ext cx="920785" cy="2"/>
          </a:xfrm>
          <a:prstGeom prst="line">
            <a:avLst/>
          </a:prstGeom>
          <a:ln w="1905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712F64C9-31E6-48F0-94C3-D180F113A527}"/>
              </a:ext>
            </a:extLst>
          </p:cNvPr>
          <p:cNvCxnSpPr>
            <a:cxnSpLocks/>
          </p:cNvCxnSpPr>
          <p:nvPr/>
        </p:nvCxnSpPr>
        <p:spPr>
          <a:xfrm flipV="1">
            <a:off x="3703303" y="5894789"/>
            <a:ext cx="0" cy="340361"/>
          </a:xfrm>
          <a:prstGeom prst="line">
            <a:avLst/>
          </a:prstGeom>
          <a:ln w="1905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0E4BB36-E7E0-4431-8C0D-BB93A0059E7E}"/>
              </a:ext>
            </a:extLst>
          </p:cNvPr>
          <p:cNvSpPr txBox="1"/>
          <p:nvPr/>
        </p:nvSpPr>
        <p:spPr>
          <a:xfrm>
            <a:off x="152400" y="5772580"/>
            <a:ext cx="3588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랜덤 출력으로 중복 문제 최소화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틀린 문제만 오답 노트에 저장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9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블랙톤 배경입니다.^^ - 배경화면 - 맛클">
            <a:extLst>
              <a:ext uri="{FF2B5EF4-FFF2-40B4-BE49-F238E27FC236}">
                <a16:creationId xmlns:a16="http://schemas.microsoft.com/office/drawing/2014/main" id="{42E21FB4-C9C1-49F2-B491-EC72021C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79DFF-8F3C-4D57-ADAD-6CE5ECD46152}"/>
              </a:ext>
            </a:extLst>
          </p:cNvPr>
          <p:cNvSpPr txBox="1"/>
          <p:nvPr/>
        </p:nvSpPr>
        <p:spPr>
          <a:xfrm>
            <a:off x="4021393" y="2921168"/>
            <a:ext cx="41492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91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F33967-78CD-4925-9F19-4207F6BB320C}"/>
              </a:ext>
            </a:extLst>
          </p:cNvPr>
          <p:cNvSpPr/>
          <p:nvPr/>
        </p:nvSpPr>
        <p:spPr>
          <a:xfrm>
            <a:off x="5846618" y="1055803"/>
            <a:ext cx="6354444" cy="5920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5846618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074656" y="607185"/>
            <a:ext cx="121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벤치마킹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294139" y="607185"/>
            <a:ext cx="453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벤치마킹 분석 사례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</a:rPr>
              <a:t>리워드앱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캐시 슬라이드</a:t>
            </a:r>
            <a:r>
              <a:rPr lang="en-US" altLang="ko-KR" sz="1400" dirty="0"/>
              <a:t>’</a:t>
            </a:r>
            <a:r>
              <a:rPr lang="ko-KR" altLang="en-US" sz="14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D35537-EC4C-45EA-AB86-497F671C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15" y="1849969"/>
            <a:ext cx="2244488" cy="444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A2DCA42-B636-4E5A-AE3C-5D2DE974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9969"/>
            <a:ext cx="2238307" cy="444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3CC470-7AFC-4879-B104-30B42686B32B}"/>
              </a:ext>
            </a:extLst>
          </p:cNvPr>
          <p:cNvSpPr txBox="1"/>
          <p:nvPr/>
        </p:nvSpPr>
        <p:spPr>
          <a:xfrm>
            <a:off x="296553" y="2443670"/>
            <a:ext cx="45342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제공 기능 </a:t>
            </a:r>
            <a:r>
              <a: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</a:p>
          <a:p>
            <a:pPr algn="just"/>
            <a:endParaRPr lang="en-US" altLang="ko-KR" sz="20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광고 </a:t>
            </a:r>
            <a:r>
              <a:rPr lang="ko-KR" altLang="en-US" sz="16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잠금화면을</a:t>
            </a:r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해제할 때마다 포인트 적립</a:t>
            </a:r>
            <a:r>
              <a:rPr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적립한 포인트를 환전하거나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기프티콘</a:t>
            </a:r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등으로 사용 가능</a:t>
            </a:r>
            <a:r>
              <a:rPr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BA225-8185-4D42-95B7-5C2D5E3F641A}"/>
              </a:ext>
            </a:extLst>
          </p:cNvPr>
          <p:cNvSpPr txBox="1"/>
          <p:nvPr/>
        </p:nvSpPr>
        <p:spPr>
          <a:xfrm>
            <a:off x="8487679" y="2443670"/>
            <a:ext cx="453429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차별화 전략 </a:t>
            </a:r>
            <a:r>
              <a:rPr lang="en-US" altLang="ko-KR" sz="20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</a:p>
          <a:p>
            <a:pPr algn="just"/>
            <a:endParaRPr lang="en-US" altLang="ko-KR" sz="20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스마트폰을 사용하기 위해</a:t>
            </a:r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항상 실행되는 잠금 화면인 점을 이용</a:t>
            </a:r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무의미할 수 있는 광고대신</a:t>
            </a:r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학습 효과를 얻어보자</a:t>
            </a:r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97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12192000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812704" y="576407"/>
            <a:ext cx="1739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프로젝트 개요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B033353A-6D18-4D91-8812-50FF735DF225}"/>
              </a:ext>
            </a:extLst>
          </p:cNvPr>
          <p:cNvSpPr/>
          <p:nvPr/>
        </p:nvSpPr>
        <p:spPr>
          <a:xfrm>
            <a:off x="1260780" y="3949411"/>
            <a:ext cx="314036" cy="314036"/>
          </a:xfrm>
          <a:prstGeom prst="donut">
            <a:avLst>
              <a:gd name="adj" fmla="val 2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66BEC5-DFAB-4CAF-BC32-17D710771A01}"/>
              </a:ext>
            </a:extLst>
          </p:cNvPr>
          <p:cNvSpPr/>
          <p:nvPr/>
        </p:nvSpPr>
        <p:spPr>
          <a:xfrm>
            <a:off x="3599881" y="3949411"/>
            <a:ext cx="314036" cy="314036"/>
          </a:xfrm>
          <a:prstGeom prst="donut">
            <a:avLst>
              <a:gd name="adj" fmla="val 2733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BED24984-AEC2-488D-AFF3-18230EB14A88}"/>
              </a:ext>
            </a:extLst>
          </p:cNvPr>
          <p:cNvSpPr/>
          <p:nvPr/>
        </p:nvSpPr>
        <p:spPr>
          <a:xfrm>
            <a:off x="5938982" y="3949411"/>
            <a:ext cx="314036" cy="314036"/>
          </a:xfrm>
          <a:prstGeom prst="donut">
            <a:avLst>
              <a:gd name="adj" fmla="val 26513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03BDA23E-A738-4A0F-86D0-2E4AB82BF377}"/>
              </a:ext>
            </a:extLst>
          </p:cNvPr>
          <p:cNvSpPr/>
          <p:nvPr/>
        </p:nvSpPr>
        <p:spPr>
          <a:xfrm>
            <a:off x="8278083" y="3949411"/>
            <a:ext cx="314036" cy="314036"/>
          </a:xfrm>
          <a:prstGeom prst="donut">
            <a:avLst>
              <a:gd name="adj" fmla="val 2346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AB3BB-B7AC-4425-A844-90F940EB7F6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1574816" y="4106429"/>
            <a:ext cx="202506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9E3895-0667-4F63-BA15-8DC621C1BE7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3913917" y="4106429"/>
            <a:ext cx="202506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606709-F090-4EE4-891B-7C23AFBABF4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6253018" y="4106429"/>
            <a:ext cx="202506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0F262E05-5C5B-4DD0-A1BC-2461BCA3AF8C}"/>
              </a:ext>
            </a:extLst>
          </p:cNvPr>
          <p:cNvSpPr/>
          <p:nvPr/>
        </p:nvSpPr>
        <p:spPr>
          <a:xfrm>
            <a:off x="10617184" y="3949411"/>
            <a:ext cx="314036" cy="314036"/>
          </a:xfrm>
          <a:prstGeom prst="donut">
            <a:avLst>
              <a:gd name="adj" fmla="val 2354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7E61DB4-17CA-4297-A316-F2BB32218B4A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>
            <a:off x="8592119" y="4106429"/>
            <a:ext cx="202506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538557-E2F3-4EC6-85EC-7704FDA0C8C2}"/>
              </a:ext>
            </a:extLst>
          </p:cNvPr>
          <p:cNvSpPr txBox="1"/>
          <p:nvPr/>
        </p:nvSpPr>
        <p:spPr>
          <a:xfrm>
            <a:off x="555544" y="3569594"/>
            <a:ext cx="222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>
                <a:latin typeface="HY울릉도B" panose="02030600000101010101" pitchFamily="18" charset="-127"/>
                <a:ea typeface="HY울릉도B" panose="02030600000101010101" pitchFamily="18" charset="-127"/>
              </a:rPr>
              <a:t>어플 사용 설정</a:t>
            </a:r>
            <a:endParaRPr lang="ko-KR" altLang="en-US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20E218-0404-49E4-A2A0-E17C59755D34}"/>
              </a:ext>
            </a:extLst>
          </p:cNvPr>
          <p:cNvSpPr txBox="1"/>
          <p:nvPr/>
        </p:nvSpPr>
        <p:spPr>
          <a:xfrm>
            <a:off x="3136714" y="4292646"/>
            <a:ext cx="222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HY울릉도B" panose="02030600000101010101" pitchFamily="18" charset="-127"/>
                <a:ea typeface="HY울릉도B" panose="02030600000101010101" pitchFamily="18" charset="-127"/>
              </a:rPr>
              <a:t>문제 선택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50059B-888A-4B6D-8AF3-3AAB6B4C83A1}"/>
              </a:ext>
            </a:extLst>
          </p:cNvPr>
          <p:cNvSpPr txBox="1"/>
          <p:nvPr/>
        </p:nvSpPr>
        <p:spPr>
          <a:xfrm>
            <a:off x="5239932" y="3565480"/>
            <a:ext cx="222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FF5050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잠금 화면 사용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14FC2-F8E5-41A2-845B-1D5D6A1E5111}"/>
              </a:ext>
            </a:extLst>
          </p:cNvPr>
          <p:cNvSpPr txBox="1"/>
          <p:nvPr/>
        </p:nvSpPr>
        <p:spPr>
          <a:xfrm>
            <a:off x="7675160" y="4292646"/>
            <a:ext cx="222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>
                <a:latin typeface="HY울릉도B" panose="02030600000101010101" pitchFamily="18" charset="-127"/>
                <a:ea typeface="HY울릉도B" panose="02030600000101010101" pitchFamily="18" charset="-127"/>
              </a:rPr>
              <a:t>오답노트 복습</a:t>
            </a:r>
            <a:endParaRPr lang="ko-KR" altLang="en-US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E6A74F-5D44-44E0-8448-0006D5A7CA0D}"/>
              </a:ext>
            </a:extLst>
          </p:cNvPr>
          <p:cNvSpPr txBox="1"/>
          <p:nvPr/>
        </p:nvSpPr>
        <p:spPr>
          <a:xfrm>
            <a:off x="9924320" y="3565480"/>
            <a:ext cx="14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>
                <a:latin typeface="HY울릉도B" panose="02030600000101010101" pitchFamily="18" charset="-127"/>
                <a:ea typeface="HY울릉도B" panose="02030600000101010101" pitchFamily="18" charset="-127"/>
              </a:rPr>
              <a:t>포인트 상점</a:t>
            </a:r>
            <a:endParaRPr lang="ko-KR" altLang="en-US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2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12213471" cy="1060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162942" y="591035"/>
            <a:ext cx="1739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시나리오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예상 시나리오 분석 </a:t>
            </a:r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</a:rPr>
              <a:t>스마트폰 </a:t>
            </a:r>
            <a:r>
              <a:rPr lang="ko-KR" altLang="en-US" sz="1400" dirty="0" err="1">
                <a:solidFill>
                  <a:schemeClr val="bg1"/>
                </a:solidFill>
              </a:rPr>
              <a:t>과의존</a:t>
            </a:r>
            <a:r>
              <a:rPr lang="ko-KR" altLang="en-US" sz="1400" dirty="0">
                <a:solidFill>
                  <a:schemeClr val="bg1"/>
                </a:solidFill>
              </a:rPr>
              <a:t>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A9E8E-7A51-41D2-BD64-A07540181158}"/>
              </a:ext>
            </a:extLst>
          </p:cNvPr>
          <p:cNvSpPr txBox="1"/>
          <p:nvPr/>
        </p:nvSpPr>
        <p:spPr>
          <a:xfrm>
            <a:off x="689858" y="4522226"/>
            <a:ext cx="2046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평소에 스마트폰을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너무 많이 사용함</a:t>
            </a:r>
          </a:p>
        </p:txBody>
      </p:sp>
      <p:pic>
        <p:nvPicPr>
          <p:cNvPr id="1026" name="Picture 2" descr="스마트폰 중독의 늪에 빠지다">
            <a:extLst>
              <a:ext uri="{FF2B5EF4-FFF2-40B4-BE49-F238E27FC236}">
                <a16:creationId xmlns:a16="http://schemas.microsoft.com/office/drawing/2014/main" id="{67196755-EA26-485B-9BA4-0913339B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0" y="2637357"/>
            <a:ext cx="2154163" cy="17456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4FBFA0-9D4E-4C77-AD43-1EA8A6E35537}"/>
              </a:ext>
            </a:extLst>
          </p:cNvPr>
          <p:cNvSpPr/>
          <p:nvPr/>
        </p:nvSpPr>
        <p:spPr>
          <a:xfrm>
            <a:off x="3014214" y="3322196"/>
            <a:ext cx="1283466" cy="3759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시간 낭비 중지 시간 분 3d 일러스트를 잃어버린 로열티 무료 사진, 그림, 이미지 그리고 스톡포토그래피. Image 64053948.">
            <a:extLst>
              <a:ext uri="{FF2B5EF4-FFF2-40B4-BE49-F238E27FC236}">
                <a16:creationId xmlns:a16="http://schemas.microsoft.com/office/drawing/2014/main" id="{EC7DACB0-560F-41FC-8071-F9BA4E9B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013" y="2637357"/>
            <a:ext cx="3141448" cy="18848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822454-43DC-4FA2-9CFE-9BC0693A3997}"/>
              </a:ext>
            </a:extLst>
          </p:cNvPr>
          <p:cNvSpPr txBox="1"/>
          <p:nvPr/>
        </p:nvSpPr>
        <p:spPr>
          <a:xfrm>
            <a:off x="4767258" y="4522225"/>
            <a:ext cx="2595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무의미하게 보내는 시간을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유의미하게 보내고 싶음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755E633-27EB-4AD9-B950-105B25F59C7F}"/>
              </a:ext>
            </a:extLst>
          </p:cNvPr>
          <p:cNvSpPr/>
          <p:nvPr/>
        </p:nvSpPr>
        <p:spPr>
          <a:xfrm>
            <a:off x="7751288" y="3322196"/>
            <a:ext cx="1283466" cy="3759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 descr="펼쳐진 책">
            <a:extLst>
              <a:ext uri="{FF2B5EF4-FFF2-40B4-BE49-F238E27FC236}">
                <a16:creationId xmlns:a16="http://schemas.microsoft.com/office/drawing/2014/main" id="{1B23A6A3-A363-4DF8-B6B6-C08B09C6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1581" y="2371654"/>
            <a:ext cx="2347228" cy="23472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9D01AE-2DBC-4169-B2AC-6AE713139BCA}"/>
              </a:ext>
            </a:extLst>
          </p:cNvPr>
          <p:cNvSpPr txBox="1"/>
          <p:nvPr/>
        </p:nvSpPr>
        <p:spPr>
          <a:xfrm>
            <a:off x="9231581" y="4522225"/>
            <a:ext cx="2595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스마트폰을 켤 때마다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반복적으로 학습 </a:t>
            </a:r>
          </a:p>
        </p:txBody>
      </p:sp>
    </p:spTree>
    <p:extLst>
      <p:ext uri="{BB962C8B-B14F-4D97-AF65-F5344CB8AC3E}">
        <p14:creationId xmlns:p14="http://schemas.microsoft.com/office/powerpoint/2010/main" val="233472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12192000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130466" y="591035"/>
            <a:ext cx="1739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시나리오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예상 시나리오 분석 </a:t>
            </a:r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</a:rPr>
              <a:t>간편하고 효율적인 학습 도구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A9E8E-7A51-41D2-BD64-A07540181158}"/>
              </a:ext>
            </a:extLst>
          </p:cNvPr>
          <p:cNvSpPr txBox="1"/>
          <p:nvPr/>
        </p:nvSpPr>
        <p:spPr>
          <a:xfrm>
            <a:off x="461246" y="4426494"/>
            <a:ext cx="2448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문제집을 들고 다니면서 보기엔 너무 번거로움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4FBFA0-9D4E-4C77-AD43-1EA8A6E35537}"/>
              </a:ext>
            </a:extLst>
          </p:cNvPr>
          <p:cNvSpPr/>
          <p:nvPr/>
        </p:nvSpPr>
        <p:spPr>
          <a:xfrm>
            <a:off x="2980334" y="3309486"/>
            <a:ext cx="1283466" cy="3759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시간 낭비 중지 시간 분 3d 일러스트를 잃어버린 로열티 무료 사진, 그림, 이미지 그리고 스톡포토그래피. Image 64053948.">
            <a:extLst>
              <a:ext uri="{FF2B5EF4-FFF2-40B4-BE49-F238E27FC236}">
                <a16:creationId xmlns:a16="http://schemas.microsoft.com/office/drawing/2014/main" id="{EC7DACB0-560F-41FC-8071-F9BA4E9B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13" y="2637357"/>
            <a:ext cx="3141448" cy="18848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822454-43DC-4FA2-9CFE-9BC0693A3997}"/>
              </a:ext>
            </a:extLst>
          </p:cNvPr>
          <p:cNvSpPr txBox="1"/>
          <p:nvPr/>
        </p:nvSpPr>
        <p:spPr>
          <a:xfrm>
            <a:off x="4651598" y="4522225"/>
            <a:ext cx="2787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대중교통에서나 시간이 남을 때 부담 없이 보고 싶음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755E633-27EB-4AD9-B950-105B25F59C7F}"/>
              </a:ext>
            </a:extLst>
          </p:cNvPr>
          <p:cNvSpPr/>
          <p:nvPr/>
        </p:nvSpPr>
        <p:spPr>
          <a:xfrm>
            <a:off x="7602074" y="3309486"/>
            <a:ext cx="1283466" cy="3759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9D01AE-2DBC-4169-B2AC-6AE713139BCA}"/>
              </a:ext>
            </a:extLst>
          </p:cNvPr>
          <p:cNvSpPr txBox="1"/>
          <p:nvPr/>
        </p:nvSpPr>
        <p:spPr>
          <a:xfrm>
            <a:off x="9180781" y="4522225"/>
            <a:ext cx="25499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휴대성과 사용편의성이 높은 스마트폰 어플 이용</a:t>
            </a:r>
            <a:endParaRPr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054" name="Picture 6" descr="무거운 책가방으로부터 우리 아이의 등을 지켜주는 방법">
            <a:extLst>
              <a:ext uri="{FF2B5EF4-FFF2-40B4-BE49-F238E27FC236}">
                <a16:creationId xmlns:a16="http://schemas.microsoft.com/office/drawing/2014/main" id="{BACFDBFC-E738-4B1B-B3C9-B7D56043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7" y="2660211"/>
            <a:ext cx="2522240" cy="16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라섹후핸드폰사용, 3~4일은 참아주세요! : 네이버 포스트">
            <a:extLst>
              <a:ext uri="{FF2B5EF4-FFF2-40B4-BE49-F238E27FC236}">
                <a16:creationId xmlns:a16="http://schemas.microsoft.com/office/drawing/2014/main" id="{AAFAC110-3BFB-4CC5-9775-A73AD7AB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47" y="2566331"/>
            <a:ext cx="304038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8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B6573D-08D7-4726-89BD-1124D2CA0F7C}"/>
              </a:ext>
            </a:extLst>
          </p:cNvPr>
          <p:cNvSpPr/>
          <p:nvPr/>
        </p:nvSpPr>
        <p:spPr>
          <a:xfrm>
            <a:off x="0" y="0"/>
            <a:ext cx="12192000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812704" y="576407"/>
            <a:ext cx="1739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2"/>
                </a:solidFill>
              </a:rPr>
              <a:t>시스템 구성도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3497342" y="607185"/>
            <a:ext cx="524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주제 </a:t>
            </a:r>
            <a:r>
              <a:rPr lang="en-US" altLang="ko-KR" sz="1400" dirty="0">
                <a:solidFill>
                  <a:schemeClr val="bg1"/>
                </a:solidFill>
              </a:rPr>
              <a:t>: Android </a:t>
            </a:r>
            <a:r>
              <a:rPr lang="ko-KR" altLang="en-US" sz="1400" dirty="0" err="1">
                <a:solidFill>
                  <a:schemeClr val="bg1"/>
                </a:solidFill>
              </a:rPr>
              <a:t>잠금화면</a:t>
            </a:r>
            <a:r>
              <a:rPr lang="ko-KR" altLang="en-US" sz="1400" dirty="0">
                <a:solidFill>
                  <a:schemeClr val="bg1"/>
                </a:solidFill>
              </a:rPr>
              <a:t> 기능을 이용한 퀴즈 리워드 앱 개발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806118-637F-41D1-94A7-4769E84FFF00}"/>
              </a:ext>
            </a:extLst>
          </p:cNvPr>
          <p:cNvSpPr/>
          <p:nvPr/>
        </p:nvSpPr>
        <p:spPr>
          <a:xfrm>
            <a:off x="6818216" y="2067944"/>
            <a:ext cx="3838768" cy="12478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D229F5-0B8A-409D-844E-F10F4B1C3E31}"/>
              </a:ext>
            </a:extLst>
          </p:cNvPr>
          <p:cNvSpPr txBox="1"/>
          <p:nvPr/>
        </p:nvSpPr>
        <p:spPr>
          <a:xfrm>
            <a:off x="7582279" y="1662987"/>
            <a:ext cx="270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ysClr val="windowText" lastClr="000000"/>
                </a:solidFill>
              </a:rPr>
              <a:t>사용자 애플리케이션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4167A9-312A-4687-B20C-9822A523AEEA}"/>
              </a:ext>
            </a:extLst>
          </p:cNvPr>
          <p:cNvSpPr txBox="1"/>
          <p:nvPr/>
        </p:nvSpPr>
        <p:spPr>
          <a:xfrm>
            <a:off x="7016335" y="2121867"/>
            <a:ext cx="364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dirty="0"/>
              <a:t>프로필 관리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1ADD2C-0D1D-4F55-9E86-8700598E6066}"/>
              </a:ext>
            </a:extLst>
          </p:cNvPr>
          <p:cNvSpPr txBox="1"/>
          <p:nvPr/>
        </p:nvSpPr>
        <p:spPr>
          <a:xfrm>
            <a:off x="7016335" y="2545122"/>
            <a:ext cx="3640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회원가입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프로필 설정</a:t>
            </a:r>
            <a:endParaRPr lang="en-US" altLang="ko-KR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B16265-9D30-45D0-97B7-0B9981E9CC7E}"/>
              </a:ext>
            </a:extLst>
          </p:cNvPr>
          <p:cNvSpPr txBox="1"/>
          <p:nvPr/>
        </p:nvSpPr>
        <p:spPr>
          <a:xfrm>
            <a:off x="7016335" y="2810352"/>
            <a:ext cx="364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Firebase </a:t>
            </a:r>
            <a:r>
              <a:rPr lang="en-US" altLang="ko-KR" sz="1200" dirty="0"/>
              <a:t>Authentication</a:t>
            </a:r>
            <a:endParaRPr lang="en-US" altLang="ko-KR" sz="14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88CFD8-FF2C-4174-B5DA-17FBBB14432C}"/>
              </a:ext>
            </a:extLst>
          </p:cNvPr>
          <p:cNvSpPr/>
          <p:nvPr/>
        </p:nvSpPr>
        <p:spPr>
          <a:xfrm>
            <a:off x="6818216" y="3422052"/>
            <a:ext cx="3838768" cy="12478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5F0ED6-5316-43EB-9C29-1C877528ED95}"/>
              </a:ext>
            </a:extLst>
          </p:cNvPr>
          <p:cNvSpPr txBox="1"/>
          <p:nvPr/>
        </p:nvSpPr>
        <p:spPr>
          <a:xfrm>
            <a:off x="7016335" y="3475975"/>
            <a:ext cx="364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dirty="0"/>
              <a:t>퀴즈 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4F5462-673D-4F4C-8684-0B91696A079A}"/>
              </a:ext>
            </a:extLst>
          </p:cNvPr>
          <p:cNvSpPr txBox="1"/>
          <p:nvPr/>
        </p:nvSpPr>
        <p:spPr>
          <a:xfrm>
            <a:off x="7016335" y="3899230"/>
            <a:ext cx="3640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/>
              <a:t>잠금화면</a:t>
            </a:r>
            <a:r>
              <a:rPr lang="ko-KR" altLang="en-US" sz="1600" dirty="0"/>
              <a:t> 사용여부 및</a:t>
            </a:r>
            <a:r>
              <a:rPr lang="en-US" altLang="ko-KR" sz="1600" dirty="0"/>
              <a:t> </a:t>
            </a:r>
            <a:r>
              <a:rPr lang="ko-KR" altLang="en-US" sz="1600" dirty="0"/>
              <a:t>퀴즈 설정</a:t>
            </a:r>
            <a:endParaRPr lang="en-US" altLang="ko-KR" sz="16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981FA5A-E85B-4F3C-989D-6585AF3EC325}"/>
              </a:ext>
            </a:extLst>
          </p:cNvPr>
          <p:cNvSpPr txBox="1"/>
          <p:nvPr/>
        </p:nvSpPr>
        <p:spPr>
          <a:xfrm>
            <a:off x="7016335" y="4174620"/>
            <a:ext cx="3640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/>
              <a:t>Firebase Realtime Database &amp; Storage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C75CE2A-3328-4AE8-8263-F3DC8FA31853}"/>
              </a:ext>
            </a:extLst>
          </p:cNvPr>
          <p:cNvSpPr/>
          <p:nvPr/>
        </p:nvSpPr>
        <p:spPr>
          <a:xfrm>
            <a:off x="6818216" y="4776160"/>
            <a:ext cx="3838768" cy="12478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19A19D6-8B8C-4B87-BA76-E496ED8BBD1F}"/>
              </a:ext>
            </a:extLst>
          </p:cNvPr>
          <p:cNvSpPr txBox="1"/>
          <p:nvPr/>
        </p:nvSpPr>
        <p:spPr>
          <a:xfrm>
            <a:off x="7016335" y="4830083"/>
            <a:ext cx="364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dirty="0"/>
              <a:t>오답 노트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B036761-1B13-4833-80D0-90BA5B1539BF}"/>
              </a:ext>
            </a:extLst>
          </p:cNvPr>
          <p:cNvSpPr txBox="1"/>
          <p:nvPr/>
        </p:nvSpPr>
        <p:spPr>
          <a:xfrm>
            <a:off x="7016335" y="5253338"/>
            <a:ext cx="3640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오답노트 확인 및 복습</a:t>
            </a:r>
            <a:endParaRPr lang="en-US" altLang="ko-KR" sz="16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D3A4931-2C9A-4AC7-BBFA-5444633955CD}"/>
              </a:ext>
            </a:extLst>
          </p:cNvPr>
          <p:cNvSpPr txBox="1"/>
          <p:nvPr/>
        </p:nvSpPr>
        <p:spPr>
          <a:xfrm>
            <a:off x="7016335" y="5528728"/>
            <a:ext cx="364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Firebase Realtime Database &amp; </a:t>
            </a:r>
            <a:r>
              <a:rPr lang="en-US" altLang="ko-KR" sz="1200" dirty="0"/>
              <a:t>Storage</a:t>
            </a:r>
            <a:endParaRPr lang="en-US" altLang="ko-KR" sz="14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8D52FA-4632-425A-A861-FF57F02D5D6A}"/>
              </a:ext>
            </a:extLst>
          </p:cNvPr>
          <p:cNvSpPr/>
          <p:nvPr/>
        </p:nvSpPr>
        <p:spPr>
          <a:xfrm>
            <a:off x="1535016" y="2067944"/>
            <a:ext cx="3838768" cy="12478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B130D1-436B-4AD9-8299-04889B3F166A}"/>
              </a:ext>
            </a:extLst>
          </p:cNvPr>
          <p:cNvSpPr txBox="1"/>
          <p:nvPr/>
        </p:nvSpPr>
        <p:spPr>
          <a:xfrm>
            <a:off x="2786759" y="1658225"/>
            <a:ext cx="270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>
                <a:solidFill>
                  <a:sysClr val="windowText" lastClr="000000"/>
                </a:solidFill>
              </a:rPr>
              <a:t>잠금 화면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2BB14A-41AD-4204-8682-C66C62C8457B}"/>
              </a:ext>
            </a:extLst>
          </p:cNvPr>
          <p:cNvSpPr txBox="1"/>
          <p:nvPr/>
        </p:nvSpPr>
        <p:spPr>
          <a:xfrm>
            <a:off x="1535017" y="2121867"/>
            <a:ext cx="38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잠금 화면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E5786BA-0134-4557-B6AC-265B936B07B7}"/>
              </a:ext>
            </a:extLst>
          </p:cNvPr>
          <p:cNvSpPr txBox="1"/>
          <p:nvPr/>
        </p:nvSpPr>
        <p:spPr>
          <a:xfrm>
            <a:off x="1535017" y="2545122"/>
            <a:ext cx="3838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DB </a:t>
            </a:r>
            <a:r>
              <a:rPr lang="ko-KR" altLang="en-US" sz="1600" dirty="0">
                <a:solidFill>
                  <a:schemeClr val="bg1"/>
                </a:solidFill>
              </a:rPr>
              <a:t>연동 및 문제 출력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C304C60-5645-41C9-A17F-A5898A57991A}"/>
              </a:ext>
            </a:extLst>
          </p:cNvPr>
          <p:cNvSpPr txBox="1"/>
          <p:nvPr/>
        </p:nvSpPr>
        <p:spPr>
          <a:xfrm>
            <a:off x="1535017" y="2810352"/>
            <a:ext cx="3838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Firebase Realtime Database &amp; </a:t>
            </a:r>
            <a:r>
              <a:rPr lang="en-US" altLang="ko-KR" sz="1200" dirty="0">
                <a:solidFill>
                  <a:schemeClr val="bg1"/>
                </a:solidFill>
              </a:rPr>
              <a:t>Storage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1F43C4B-C9ED-46DB-80E4-6CAB97A7EEAD}"/>
              </a:ext>
            </a:extLst>
          </p:cNvPr>
          <p:cNvSpPr/>
          <p:nvPr/>
        </p:nvSpPr>
        <p:spPr>
          <a:xfrm>
            <a:off x="1535016" y="3422052"/>
            <a:ext cx="3838768" cy="12478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545951-A96E-4267-86B6-44BCFAC5AB4A}"/>
              </a:ext>
            </a:extLst>
          </p:cNvPr>
          <p:cNvSpPr txBox="1"/>
          <p:nvPr/>
        </p:nvSpPr>
        <p:spPr>
          <a:xfrm>
            <a:off x="1535017" y="3475975"/>
            <a:ext cx="38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포인트 적립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8C2D1B3-BD12-42BC-8F5B-33B46B822DF7}"/>
              </a:ext>
            </a:extLst>
          </p:cNvPr>
          <p:cNvSpPr txBox="1"/>
          <p:nvPr/>
        </p:nvSpPr>
        <p:spPr>
          <a:xfrm>
            <a:off x="1535017" y="3899230"/>
            <a:ext cx="3838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정답 선택 시 포인트 적립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273095-390A-4710-A678-C06E14C65742}"/>
              </a:ext>
            </a:extLst>
          </p:cNvPr>
          <p:cNvSpPr txBox="1"/>
          <p:nvPr/>
        </p:nvSpPr>
        <p:spPr>
          <a:xfrm>
            <a:off x="1535017" y="4174620"/>
            <a:ext cx="3838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Firebase Realtime Database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C705E5-5A08-4FA5-B261-D291F1C3F728}"/>
              </a:ext>
            </a:extLst>
          </p:cNvPr>
          <p:cNvSpPr/>
          <p:nvPr/>
        </p:nvSpPr>
        <p:spPr>
          <a:xfrm>
            <a:off x="1535016" y="4830083"/>
            <a:ext cx="3838768" cy="12478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E830851-7DE3-4D37-A48A-515A69DD0676}"/>
              </a:ext>
            </a:extLst>
          </p:cNvPr>
          <p:cNvSpPr txBox="1"/>
          <p:nvPr/>
        </p:nvSpPr>
        <p:spPr>
          <a:xfrm>
            <a:off x="1535017" y="4884006"/>
            <a:ext cx="38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오답노트 저장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4CB92C-C51A-4CC1-8C86-595739A99DD7}"/>
              </a:ext>
            </a:extLst>
          </p:cNvPr>
          <p:cNvSpPr txBox="1"/>
          <p:nvPr/>
        </p:nvSpPr>
        <p:spPr>
          <a:xfrm>
            <a:off x="1535017" y="5307261"/>
            <a:ext cx="3838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오답 선택 시 오답노트 저장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30547ED-AC43-43A2-8D84-CCF41402EAF1}"/>
              </a:ext>
            </a:extLst>
          </p:cNvPr>
          <p:cNvSpPr txBox="1"/>
          <p:nvPr/>
        </p:nvSpPr>
        <p:spPr>
          <a:xfrm>
            <a:off x="1535017" y="5591892"/>
            <a:ext cx="3838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Firebase Realtime Database &amp; </a:t>
            </a:r>
            <a:r>
              <a:rPr lang="en-US" altLang="ko-KR" sz="1200" dirty="0">
                <a:solidFill>
                  <a:schemeClr val="bg1"/>
                </a:solidFill>
              </a:rPr>
              <a:t>Storage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4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103724" y="617282"/>
            <a:ext cx="1157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1" dirty="0">
                <a:solidFill>
                  <a:schemeClr val="accent2"/>
                </a:solidFill>
              </a:rPr>
              <a:t>DB </a:t>
            </a:r>
            <a:r>
              <a:rPr lang="ko-KR" altLang="en-US" b="1" dirty="0">
                <a:solidFill>
                  <a:schemeClr val="accent2"/>
                </a:solidFill>
              </a:rPr>
              <a:t>구조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2979658" y="598731"/>
            <a:ext cx="2698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</a:rPr>
              <a:t>Firebase Realtime Database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34" name="표 8">
            <a:extLst>
              <a:ext uri="{FF2B5EF4-FFF2-40B4-BE49-F238E27FC236}">
                <a16:creationId xmlns:a16="http://schemas.microsoft.com/office/drawing/2014/main" id="{B4677D57-0AB3-45EF-98DA-B0B0C0510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62782"/>
              </p:ext>
            </p:extLst>
          </p:nvPr>
        </p:nvGraphicFramePr>
        <p:xfrm>
          <a:off x="97258" y="1924116"/>
          <a:ext cx="3160697" cy="599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2780">
                  <a:extLst>
                    <a:ext uri="{9D8B030D-6E8A-4147-A177-3AD203B41FA5}">
                      <a16:colId xmlns:a16="http://schemas.microsoft.com/office/drawing/2014/main" val="3352053736"/>
                    </a:ext>
                  </a:extLst>
                </a:gridCol>
                <a:gridCol w="908631">
                  <a:extLst>
                    <a:ext uri="{9D8B030D-6E8A-4147-A177-3AD203B41FA5}">
                      <a16:colId xmlns:a16="http://schemas.microsoft.com/office/drawing/2014/main" val="3292724657"/>
                    </a:ext>
                  </a:extLst>
                </a:gridCol>
                <a:gridCol w="1599286">
                  <a:extLst>
                    <a:ext uri="{9D8B030D-6E8A-4147-A177-3AD203B41FA5}">
                      <a16:colId xmlns:a16="http://schemas.microsoft.com/office/drawing/2014/main" val="1001530273"/>
                    </a:ext>
                  </a:extLst>
                </a:gridCol>
              </a:tblGrid>
              <a:tr h="35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538463"/>
                  </a:ext>
                </a:extLst>
              </a:tr>
              <a:tr h="213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고유 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계정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Object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56140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336DB25-FADE-4EB9-AC8A-78E22E8DA3B2}"/>
              </a:ext>
            </a:extLst>
          </p:cNvPr>
          <p:cNvSpPr txBox="1"/>
          <p:nvPr/>
        </p:nvSpPr>
        <p:spPr>
          <a:xfrm>
            <a:off x="97258" y="1616339"/>
            <a:ext cx="121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계정 정보</a:t>
            </a:r>
          </a:p>
        </p:txBody>
      </p:sp>
      <p:graphicFrame>
        <p:nvGraphicFramePr>
          <p:cNvPr id="36" name="표 10">
            <a:extLst>
              <a:ext uri="{FF2B5EF4-FFF2-40B4-BE49-F238E27FC236}">
                <a16:creationId xmlns:a16="http://schemas.microsoft.com/office/drawing/2014/main" id="{39930BEA-D138-4DA8-B7CC-72390CF74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63603"/>
              </p:ext>
            </p:extLst>
          </p:nvPr>
        </p:nvGraphicFramePr>
        <p:xfrm>
          <a:off x="97256" y="2881282"/>
          <a:ext cx="4110183" cy="301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9970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1318161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392052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26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243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ChoiceProblem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선택한 문제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94726"/>
                  </a:ext>
                </a:extLst>
              </a:tr>
              <a:tr h="236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Email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계정 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8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Points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획득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27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curNum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현재 오답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0584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curRound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현재 오답 </a:t>
                      </a:r>
                      <a:r>
                        <a:rPr lang="ko-KR" altLang="en-US" sz="1000" b="1" dirty="0" err="1"/>
                        <a:t>회차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86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curYear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현재 오답 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02332"/>
                  </a:ext>
                </a:extLst>
              </a:tr>
              <a:tr h="24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lockState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잠금화면</a:t>
                      </a:r>
                      <a:r>
                        <a:rPr lang="ko-KR" altLang="en-US" sz="1000" b="1" dirty="0"/>
                        <a:t> 실행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85513"/>
                  </a:ext>
                </a:extLst>
              </a:tr>
              <a:tr h="24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20719"/>
                  </a:ext>
                </a:extLst>
              </a:tr>
              <a:tr h="2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password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8149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problem_to_Korean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문제 종류 한국어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3812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오답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사용자 오답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Object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76334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E62E718-5508-43F4-B08A-7F43A2A534BD}"/>
              </a:ext>
            </a:extLst>
          </p:cNvPr>
          <p:cNvSpPr txBox="1"/>
          <p:nvPr/>
        </p:nvSpPr>
        <p:spPr>
          <a:xfrm>
            <a:off x="97257" y="2597502"/>
            <a:ext cx="259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고유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키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자동 생성</a:t>
            </a:r>
            <a:r>
              <a:rPr lang="en-US" altLang="ko-KR" sz="1400" b="1" dirty="0"/>
              <a:t>)-</a:t>
            </a:r>
            <a:r>
              <a:rPr lang="ko-KR" altLang="en-US" sz="1400" b="1" dirty="0"/>
              <a:t>계정 정보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2E808E6-E9E1-409E-AE90-36277EE0D34F}"/>
              </a:ext>
            </a:extLst>
          </p:cNvPr>
          <p:cNvCxnSpPr>
            <a:cxnSpLocks/>
            <a:stCxn id="34" idx="3"/>
            <a:endCxn id="37" idx="3"/>
          </p:cNvCxnSpPr>
          <p:nvPr/>
        </p:nvCxnSpPr>
        <p:spPr>
          <a:xfrm flipH="1">
            <a:off x="2696636" y="2223864"/>
            <a:ext cx="561319" cy="527527"/>
          </a:xfrm>
          <a:prstGeom prst="bentConnector3">
            <a:avLst>
              <a:gd name="adj1" fmla="val -4072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10">
            <a:extLst>
              <a:ext uri="{FF2B5EF4-FFF2-40B4-BE49-F238E27FC236}">
                <a16:creationId xmlns:a16="http://schemas.microsoft.com/office/drawing/2014/main" id="{6551DA37-A700-404B-87CA-79D5B401E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20470"/>
              </p:ext>
            </p:extLst>
          </p:nvPr>
        </p:nvGraphicFramePr>
        <p:xfrm>
          <a:off x="4047198" y="1943306"/>
          <a:ext cx="3019721" cy="581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137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1096069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253515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27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276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rb_IPE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오답 문제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Object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94726"/>
                  </a:ext>
                </a:extLst>
              </a:tr>
            </a:tbl>
          </a:graphicData>
        </a:graphic>
      </p:graphicFrame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32E796-DB3B-4111-B8C1-67726BBF3F53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H="1" flipV="1">
            <a:off x="4047198" y="2233962"/>
            <a:ext cx="160241" cy="2154430"/>
          </a:xfrm>
          <a:prstGeom prst="bentConnector5">
            <a:avLst>
              <a:gd name="adj1" fmla="val -142660"/>
              <a:gd name="adj2" fmla="val 78231"/>
              <a:gd name="adj3" fmla="val 24266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76B44A-6BCA-406A-83B6-CB886D3BDC29}"/>
              </a:ext>
            </a:extLst>
          </p:cNvPr>
          <p:cNvSpPr txBox="1"/>
          <p:nvPr/>
        </p:nvSpPr>
        <p:spPr>
          <a:xfrm>
            <a:off x="4047198" y="1613088"/>
            <a:ext cx="101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오답 목록</a:t>
            </a:r>
          </a:p>
        </p:txBody>
      </p: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0D250CAA-F723-41D8-AB23-22526DC19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04499"/>
              </p:ext>
            </p:extLst>
          </p:nvPr>
        </p:nvGraphicFramePr>
        <p:xfrm>
          <a:off x="4503462" y="5329496"/>
          <a:ext cx="2563457" cy="581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228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763009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214220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26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276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index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오답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String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9472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24412FFD-98D6-4403-AAB0-0543A2D8E295}"/>
              </a:ext>
            </a:extLst>
          </p:cNvPr>
          <p:cNvSpPr txBox="1"/>
          <p:nvPr/>
        </p:nvSpPr>
        <p:spPr>
          <a:xfrm>
            <a:off x="4503108" y="5021719"/>
            <a:ext cx="101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rb_IPE</a:t>
            </a:r>
            <a:endParaRPr lang="ko-KR" altLang="en-US" sz="1400" b="1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8EDEDE-83B6-428E-B646-F89EFE67EE79}"/>
              </a:ext>
            </a:extLst>
          </p:cNvPr>
          <p:cNvCxnSpPr>
            <a:cxnSpLocks/>
            <a:stCxn id="39" idx="2"/>
            <a:endCxn id="42" idx="3"/>
          </p:cNvCxnSpPr>
          <p:nvPr/>
        </p:nvCxnSpPr>
        <p:spPr>
          <a:xfrm rot="16200000" flipH="1">
            <a:off x="4764221" y="3317454"/>
            <a:ext cx="3095534" cy="1509861"/>
          </a:xfrm>
          <a:prstGeom prst="bentConnector4">
            <a:avLst>
              <a:gd name="adj1" fmla="val 45305"/>
              <a:gd name="adj2" fmla="val 11514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B3B5934-30CB-4CDD-9948-E3B05696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93" y="0"/>
            <a:ext cx="47655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05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68011-BB84-4BA3-842A-D2577E6AE246}"/>
              </a:ext>
            </a:extLst>
          </p:cNvPr>
          <p:cNvSpPr/>
          <p:nvPr/>
        </p:nvSpPr>
        <p:spPr>
          <a:xfrm>
            <a:off x="21274" y="-8454"/>
            <a:ext cx="12149443" cy="1055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057C8-FB35-40B1-8596-D404473B00F2}"/>
              </a:ext>
            </a:extLst>
          </p:cNvPr>
          <p:cNvSpPr/>
          <p:nvPr/>
        </p:nvSpPr>
        <p:spPr>
          <a:xfrm>
            <a:off x="744718" y="527901"/>
            <a:ext cx="1875934" cy="52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C6073-B425-4A4E-A074-70650C1D56E2}"/>
              </a:ext>
            </a:extLst>
          </p:cNvPr>
          <p:cNvSpPr/>
          <p:nvPr/>
        </p:nvSpPr>
        <p:spPr>
          <a:xfrm>
            <a:off x="744718" y="1055802"/>
            <a:ext cx="1875934" cy="527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8BDF2-3FF6-4BF5-A9C2-000FFCCA46E0}"/>
              </a:ext>
            </a:extLst>
          </p:cNvPr>
          <p:cNvSpPr txBox="1"/>
          <p:nvPr/>
        </p:nvSpPr>
        <p:spPr>
          <a:xfrm>
            <a:off x="1103724" y="617282"/>
            <a:ext cx="1157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1" dirty="0">
                <a:solidFill>
                  <a:schemeClr val="accent2"/>
                </a:solidFill>
              </a:rPr>
              <a:t>DB </a:t>
            </a:r>
            <a:r>
              <a:rPr lang="ko-KR" altLang="en-US" b="1" dirty="0">
                <a:solidFill>
                  <a:schemeClr val="accent2"/>
                </a:solidFill>
              </a:rPr>
              <a:t>구조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B109-D622-44D1-9669-78A93C423100}"/>
              </a:ext>
            </a:extLst>
          </p:cNvPr>
          <p:cNvSpPr txBox="1"/>
          <p:nvPr/>
        </p:nvSpPr>
        <p:spPr>
          <a:xfrm>
            <a:off x="2979658" y="598731"/>
            <a:ext cx="2698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</a:rPr>
              <a:t>Firebase Realtime Database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8072D759-32B0-41E5-A6BF-4FAFBB7D8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43363"/>
              </p:ext>
            </p:extLst>
          </p:nvPr>
        </p:nvGraphicFramePr>
        <p:xfrm>
          <a:off x="955328" y="2240821"/>
          <a:ext cx="5630176" cy="6602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935">
                  <a:extLst>
                    <a:ext uri="{9D8B030D-6E8A-4147-A177-3AD203B41FA5}">
                      <a16:colId xmlns:a16="http://schemas.microsoft.com/office/drawing/2014/main" val="3352053736"/>
                    </a:ext>
                  </a:extLst>
                </a:gridCol>
                <a:gridCol w="2384618">
                  <a:extLst>
                    <a:ext uri="{9D8B030D-6E8A-4147-A177-3AD203B41FA5}">
                      <a16:colId xmlns:a16="http://schemas.microsoft.com/office/drawing/2014/main" val="3292724657"/>
                    </a:ext>
                  </a:extLst>
                </a:gridCol>
                <a:gridCol w="2112623">
                  <a:extLst>
                    <a:ext uri="{9D8B030D-6E8A-4147-A177-3AD203B41FA5}">
                      <a16:colId xmlns:a16="http://schemas.microsoft.com/office/drawing/2014/main" val="100153027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538463"/>
                  </a:ext>
                </a:extLst>
              </a:tr>
              <a:tr h="355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고유 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문제 종류들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Object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5614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E521CE4-F087-43C1-A6EF-94AC8BDFD275}"/>
              </a:ext>
            </a:extLst>
          </p:cNvPr>
          <p:cNvSpPr txBox="1"/>
          <p:nvPr/>
        </p:nvSpPr>
        <p:spPr>
          <a:xfrm>
            <a:off x="3257412" y="1901928"/>
            <a:ext cx="121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문제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B44AF-D61C-4630-8C10-DAB97B7AA2E9}"/>
              </a:ext>
            </a:extLst>
          </p:cNvPr>
          <p:cNvSpPr txBox="1"/>
          <p:nvPr/>
        </p:nvSpPr>
        <p:spPr>
          <a:xfrm>
            <a:off x="2475317" y="3121223"/>
            <a:ext cx="259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문제 유형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49C10CC-320F-4A83-822E-7B2BC1BDCA77}"/>
              </a:ext>
            </a:extLst>
          </p:cNvPr>
          <p:cNvCxnSpPr>
            <a:cxnSpLocks/>
            <a:stCxn id="21" idx="2"/>
            <a:endCxn id="25" idx="3"/>
          </p:cNvCxnSpPr>
          <p:nvPr/>
        </p:nvCxnSpPr>
        <p:spPr>
          <a:xfrm rot="16200000" flipH="1">
            <a:off x="4759465" y="1912049"/>
            <a:ext cx="836991" cy="2815088"/>
          </a:xfrm>
          <a:prstGeom prst="bentConnector4">
            <a:avLst>
              <a:gd name="adj1" fmla="val 31536"/>
              <a:gd name="adj2" fmla="val 10812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AFEC40F-37B8-41AD-82CC-357B25E2A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302172"/>
              </p:ext>
            </p:extLst>
          </p:nvPr>
        </p:nvGraphicFramePr>
        <p:xfrm>
          <a:off x="958389" y="3428999"/>
          <a:ext cx="5627115" cy="618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6652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1900906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809557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313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Year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문제 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Object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891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D98ABBB-6EC4-4171-9435-1B4283DA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33" y="0"/>
            <a:ext cx="44871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15254-359C-4EAD-93AD-C63F98D4C3A7}"/>
              </a:ext>
            </a:extLst>
          </p:cNvPr>
          <p:cNvSpPr txBox="1"/>
          <p:nvPr/>
        </p:nvSpPr>
        <p:spPr>
          <a:xfrm>
            <a:off x="2472256" y="4416357"/>
            <a:ext cx="259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문제 연도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DD1588-9AAB-4253-99F0-C5DD8C00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57622"/>
              </p:ext>
            </p:extLst>
          </p:nvPr>
        </p:nvGraphicFramePr>
        <p:xfrm>
          <a:off x="955328" y="4724133"/>
          <a:ext cx="5627115" cy="6359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6652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1900906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809557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30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33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Round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문제 </a:t>
                      </a:r>
                      <a:r>
                        <a:rPr lang="ko-KR" altLang="en-US" sz="1400" b="1" dirty="0" err="1"/>
                        <a:t>회차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Object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891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66DCE9F-CBA7-49C8-A7EC-9271CE669F01}"/>
              </a:ext>
            </a:extLst>
          </p:cNvPr>
          <p:cNvSpPr txBox="1"/>
          <p:nvPr/>
        </p:nvSpPr>
        <p:spPr>
          <a:xfrm>
            <a:off x="2472256" y="5585569"/>
            <a:ext cx="259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문제 </a:t>
            </a:r>
            <a:r>
              <a:rPr lang="ko-KR" altLang="en-US" sz="1400" b="1" dirty="0" err="1"/>
              <a:t>회차</a:t>
            </a:r>
            <a:endParaRPr lang="ko-KR" altLang="en-US" sz="14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DB86296-18E1-4445-BFE6-EB665720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87365"/>
              </p:ext>
            </p:extLst>
          </p:nvPr>
        </p:nvGraphicFramePr>
        <p:xfrm>
          <a:off x="955328" y="5893345"/>
          <a:ext cx="5627115" cy="659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6652">
                  <a:extLst>
                    <a:ext uri="{9D8B030D-6E8A-4147-A177-3AD203B41FA5}">
                      <a16:colId xmlns:a16="http://schemas.microsoft.com/office/drawing/2014/main" val="3554800229"/>
                    </a:ext>
                  </a:extLst>
                </a:gridCol>
                <a:gridCol w="1900906">
                  <a:extLst>
                    <a:ext uri="{9D8B030D-6E8A-4147-A177-3AD203B41FA5}">
                      <a16:colId xmlns:a16="http://schemas.microsoft.com/office/drawing/2014/main" val="2237624467"/>
                    </a:ext>
                  </a:extLst>
                </a:gridCol>
                <a:gridCol w="1809557">
                  <a:extLst>
                    <a:ext uri="{9D8B030D-6E8A-4147-A177-3AD203B41FA5}">
                      <a16:colId xmlns:a16="http://schemas.microsoft.com/office/drawing/2014/main" val="1517613839"/>
                    </a:ext>
                  </a:extLst>
                </a:gridCol>
              </a:tblGrid>
              <a:tr h="327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VALUE TYPE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385"/>
                  </a:ext>
                </a:extLst>
              </a:tr>
              <a:tr h="33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index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문제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String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8913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B4C91EC-1F4F-4528-8701-8204EDEB83DE}"/>
              </a:ext>
            </a:extLst>
          </p:cNvPr>
          <p:cNvCxnSpPr>
            <a:cxnSpLocks/>
            <a:stCxn id="25" idx="2"/>
            <a:endCxn id="11" idx="3"/>
          </p:cNvCxnSpPr>
          <p:nvPr/>
        </p:nvCxnSpPr>
        <p:spPr>
          <a:xfrm rot="16200000" flipH="1">
            <a:off x="4679733" y="3139391"/>
            <a:ext cx="994922" cy="2810497"/>
          </a:xfrm>
          <a:prstGeom prst="bentConnector4">
            <a:avLst>
              <a:gd name="adj1" fmla="val 34020"/>
              <a:gd name="adj2" fmla="val 10824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FAEB0FD-97DA-4476-88B0-E25066AB42B5}"/>
              </a:ext>
            </a:extLst>
          </p:cNvPr>
          <p:cNvCxnSpPr>
            <a:cxnSpLocks/>
            <a:stCxn id="11" idx="2"/>
            <a:endCxn id="16" idx="3"/>
          </p:cNvCxnSpPr>
          <p:nvPr/>
        </p:nvCxnSpPr>
        <p:spPr>
          <a:xfrm rot="16200000" flipH="1">
            <a:off x="4744274" y="4384681"/>
            <a:ext cx="862780" cy="2813558"/>
          </a:xfrm>
          <a:prstGeom prst="bentConnector4">
            <a:avLst>
              <a:gd name="adj1" fmla="val 30904"/>
              <a:gd name="adj2" fmla="val 10812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3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648</Words>
  <Application>Microsoft Office PowerPoint</Application>
  <PresentationFormat>와이드스크린</PresentationFormat>
  <Paragraphs>236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HY울릉도B</vt:lpstr>
      <vt:lpstr>HY울릉도M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승현</dc:creator>
  <cp:lastModifiedBy>Kim DongJoo</cp:lastModifiedBy>
  <cp:revision>61</cp:revision>
  <dcterms:created xsi:type="dcterms:W3CDTF">2020-10-29T14:11:59Z</dcterms:created>
  <dcterms:modified xsi:type="dcterms:W3CDTF">2020-11-01T23:56:54Z</dcterms:modified>
</cp:coreProperties>
</file>